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9" r:id="rId12"/>
    <p:sldId id="270" r:id="rId13"/>
    <p:sldId id="271" r:id="rId14"/>
    <p:sldId id="272" r:id="rId15"/>
    <p:sldId id="278" r:id="rId16"/>
    <p:sldId id="273" r:id="rId17"/>
    <p:sldId id="274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4C84FFE-A306-42F8-9B0A-FDFFFDDC918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kremlin.ru/events/president/news/680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0932" y="2902784"/>
            <a:ext cx="103632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 в исторической судьбе России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994951" y="933421"/>
            <a:ext cx="6915705" cy="86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Министерство образования Ставропольского края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Университет педагогических знаний для родителей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2776" y="6302363"/>
            <a:ext cx="2567249" cy="5556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042" y="1772360"/>
            <a:ext cx="5453463" cy="80524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693763" y="5220070"/>
            <a:ext cx="431649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176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МАМАСЬЯН Сергей Андроникович</a:t>
            </a:r>
            <a:endParaRPr lang="en-US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marL="176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sergejmamasyan2009@yandex.ru</a:t>
            </a:r>
            <a:endParaRPr lang="ru-RU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marL="176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473" y="4043239"/>
            <a:ext cx="3097675" cy="261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861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2933" y="2349005"/>
            <a:ext cx="3932237" cy="6414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В. Нестеренко “Оборона Севастополя”,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06" y="3091743"/>
            <a:ext cx="6254792" cy="36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6442" y="2379215"/>
            <a:ext cx="4847208" cy="4253771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1853 г. </a:t>
            </a:r>
            <a:r>
              <a:rPr lang="ru-RU" sz="2000" b="1" dirty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вспыхнула Крымская война, в которой </a:t>
            </a:r>
            <a:r>
              <a:rPr lang="ru-RU" sz="2000" b="1" dirty="0" smtClean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России пришлось воевать </a:t>
            </a:r>
            <a:r>
              <a:rPr lang="ru-RU" sz="2000" b="1" dirty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против трех империй: Французской, Британской и Османской. Боевые действия развернулись не только на западной и южной границах России, но даже в Баренцевом море и на Камчатке. Самой горячей точкой стал Крым.</a:t>
            </a:r>
            <a:br>
              <a:rPr lang="ru-RU" sz="2000" b="1" dirty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Героическая оборона </a:t>
            </a:r>
            <a:r>
              <a:rPr lang="ru-RU" sz="2000" b="1" u="sng" dirty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Севастополя</a:t>
            </a:r>
            <a:r>
              <a:rPr lang="ru-RU" sz="2000" b="1" dirty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 продолжалась почти целый год, но в итоге русские </a:t>
            </a:r>
            <a:r>
              <a:rPr lang="ru-RU" sz="2000" b="1" dirty="0" smtClean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войска были </a:t>
            </a:r>
            <a:r>
              <a:rPr lang="ru-RU" sz="2000" b="1" dirty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вынуждены оставить город. </a:t>
            </a:r>
            <a:r>
              <a:rPr lang="ru-RU" sz="2000" b="1" dirty="0" smtClean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Погибли руководившие обороной знаменитые </a:t>
            </a:r>
            <a:r>
              <a:rPr lang="ru-RU" sz="2000" b="1" dirty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русские полководцы </a:t>
            </a:r>
            <a:r>
              <a:rPr lang="ru-RU" sz="2000" b="1" dirty="0" smtClean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В.А. Корнилов, В.И. Истомин </a:t>
            </a:r>
            <a:r>
              <a:rPr lang="ru-RU" sz="2000" b="1" dirty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smtClean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П.С. Нахимов</a:t>
            </a:r>
            <a:r>
              <a:rPr lang="ru-RU" sz="2000" b="1" dirty="0" smtClean="0">
                <a:solidFill>
                  <a:srgbClr val="070BB9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70BB9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814862" y="923278"/>
            <a:ext cx="4506691" cy="7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истории Крыма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9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3"/>
          <a:stretch/>
        </p:blipFill>
        <p:spPr>
          <a:xfrm>
            <a:off x="835574" y="47468"/>
            <a:ext cx="3563006" cy="68105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8" t="11793" r="2551" b="10138"/>
          <a:stretch/>
        </p:blipFill>
        <p:spPr>
          <a:xfrm>
            <a:off x="4768685" y="1340069"/>
            <a:ext cx="7276170" cy="53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6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4250" y="1048328"/>
            <a:ext cx="6127750" cy="3446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3535" y="2626912"/>
            <a:ext cx="4516097" cy="233259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70BB9"/>
                </a:solidFill>
                <a:latin typeface="Arial" panose="020B0604020202020204" pitchFamily="34" charset="0"/>
                <a:cs typeface="Arial" pitchFamily="34" charset="0"/>
              </a:rPr>
              <a:t>Наиболее ожесточенные сражения в Крыму происходили в районе Севастополя. Оборона города продолжалась около восьми месяцев. </a:t>
            </a:r>
            <a:endParaRPr lang="ru-RU" sz="2400" b="1" dirty="0">
              <a:solidFill>
                <a:srgbClr val="070B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98131" y="581124"/>
            <a:ext cx="3932237" cy="93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Крым в годы Великой Отечественной войны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3526" y="4962391"/>
            <a:ext cx="8313683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2200" b="1" dirty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Крымского полуострова (кроме героически оборонявшегося Севастополя) была занята немецко-румынскими войсками в октябре-ноябре 1941 года. </a:t>
            </a:r>
            <a:r>
              <a:rPr lang="ru-RU" sz="2200" b="1" dirty="0" smtClean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</a:t>
            </a:r>
            <a:r>
              <a:rPr lang="ru-RU" sz="2200" b="1" dirty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 был оккупирован в июле 1942 года</a:t>
            </a:r>
            <a:r>
              <a:rPr lang="ru-RU" sz="2200" b="1" dirty="0" smtClean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img11"/>
          <p:cNvPicPr>
            <a:picLocks noChangeAspect="1" noChangeArrowheads="1"/>
          </p:cNvPicPr>
          <p:nvPr/>
        </p:nvPicPr>
        <p:blipFill>
          <a:blip r:embed="rId3"/>
          <a:srcRect l="6962" t="20899" r="5391" b="17068"/>
          <a:stretch>
            <a:fillRect/>
          </a:stretch>
        </p:blipFill>
        <p:spPr bwMode="auto">
          <a:xfrm>
            <a:off x="0" y="4786595"/>
            <a:ext cx="3769347" cy="207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8"/>
          <a:stretch/>
        </p:blipFill>
        <p:spPr>
          <a:xfrm>
            <a:off x="569910" y="585366"/>
            <a:ext cx="3478833" cy="20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8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1811" y="796739"/>
            <a:ext cx="3932237" cy="93440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 в годы Великой Отечественной войны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8011" y="2166151"/>
            <a:ext cx="5571231" cy="3133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7878" y="2373495"/>
            <a:ext cx="4359097" cy="275779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/>
              <a:t>с 1941 по 1944 год на территории полуострова действовало более 60 партизанских отрядов. По учетным данным бывшего штаба Крымских партизан в период оккупации в партизанском движении Крыма принимали участие более 11,7 тысячи человек.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endParaRPr lang="ru-RU" sz="2000" b="1" dirty="0" smtClean="0">
              <a:solidFill>
                <a:srgbClr val="070B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482" y="5415378"/>
            <a:ext cx="1128351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 </a:t>
            </a:r>
            <a:r>
              <a:rPr lang="ru-RU" sz="2000" b="1" dirty="0">
                <a:solidFill>
                  <a:srgbClr val="C00000"/>
                </a:solidFill>
              </a:rPr>
              <a:t>8 апреля по 12 мая 1944 года </a:t>
            </a:r>
            <a:r>
              <a:rPr lang="ru-RU" sz="2000" b="1" dirty="0" smtClean="0">
                <a:solidFill>
                  <a:srgbClr val="C00000"/>
                </a:solidFill>
              </a:rPr>
              <a:t>была проведена наступательная </a:t>
            </a:r>
            <a:r>
              <a:rPr lang="ru-RU" sz="2000" b="1" dirty="0">
                <a:solidFill>
                  <a:srgbClr val="C00000"/>
                </a:solidFill>
              </a:rPr>
              <a:t>операция советских </a:t>
            </a:r>
            <a:r>
              <a:rPr lang="ru-RU" sz="2000" b="1" dirty="0" smtClean="0">
                <a:solidFill>
                  <a:srgbClr val="C00000"/>
                </a:solidFill>
              </a:rPr>
              <a:t>войск (силами </a:t>
            </a:r>
            <a:r>
              <a:rPr lang="ru-RU" sz="2000" b="1" dirty="0">
                <a:solidFill>
                  <a:srgbClr val="C00000"/>
                </a:solidFill>
              </a:rPr>
              <a:t>4-го Украинского фронта и Отдельной Приморской армии во взаимодействии с Черноморским флотом и Азовской военной </a:t>
            </a:r>
            <a:r>
              <a:rPr lang="ru-RU" sz="2000" b="1" dirty="0" smtClean="0">
                <a:solidFill>
                  <a:srgbClr val="C00000"/>
                </a:solidFill>
              </a:rPr>
              <a:t>флотилией)  </a:t>
            </a:r>
            <a:r>
              <a:rPr lang="ru-RU" sz="2000" b="1" dirty="0">
                <a:solidFill>
                  <a:srgbClr val="C00000"/>
                </a:solidFill>
              </a:rPr>
              <a:t>с целью освобождения Крыма от войск нацистской Германии </a:t>
            </a:r>
            <a:r>
              <a:rPr lang="ru-RU" sz="2000" b="1" dirty="0" smtClean="0">
                <a:solidFill>
                  <a:srgbClr val="C00000"/>
                </a:solidFill>
              </a:rPr>
              <a:t>и ее сателлитов. 9 мая 1944 г. – освобожден Севастополь.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17" y="251412"/>
            <a:ext cx="4205625" cy="23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1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065" y="3290522"/>
            <a:ext cx="2344846" cy="1738677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501179"/>
            <a:ext cx="7419975" cy="4356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00174" y="805218"/>
            <a:ext cx="7314515" cy="179609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1954 г. Крым </a:t>
            </a:r>
            <a:r>
              <a:rPr lang="ru-RU" sz="2800" b="1" dirty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передается из состава </a:t>
            </a:r>
            <a:r>
              <a:rPr lang="ru-RU" sz="2800" b="1" dirty="0" smtClean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РСФСР </a:t>
            </a:r>
            <a:r>
              <a:rPr lang="ru-RU" sz="2800" b="1" dirty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</a:t>
            </a:r>
            <a:r>
              <a:rPr lang="ru-RU" sz="2800" b="1" dirty="0" smtClean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УССР. Население </a:t>
            </a:r>
            <a:r>
              <a:rPr lang="ru-RU" sz="2800" b="1" dirty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Крыма в </a:t>
            </a:r>
            <a:r>
              <a:rPr lang="ru-RU" sz="2800" b="1" dirty="0" smtClean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 г.: </a:t>
            </a:r>
            <a:r>
              <a:rPr lang="ru-RU" sz="2800" b="1" dirty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русские – 858 </a:t>
            </a:r>
            <a:r>
              <a:rPr lang="ru-RU" sz="2800" b="1" dirty="0" smtClean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тыс., </a:t>
            </a:r>
            <a:r>
              <a:rPr lang="ru-RU" sz="2800" b="1" dirty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украинцы – 268 </a:t>
            </a:r>
            <a:r>
              <a:rPr lang="ru-RU" sz="2800" b="1" dirty="0" smtClean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тыс., </a:t>
            </a:r>
            <a:r>
              <a:rPr lang="ru-RU" sz="2800" b="1" dirty="0">
                <a:solidFill>
                  <a:srgbClr val="070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евреи – 26 тыс.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8"/>
          <a:stretch/>
        </p:blipFill>
        <p:spPr>
          <a:xfrm>
            <a:off x="114505" y="441434"/>
            <a:ext cx="3685669" cy="2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8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O:\2021-2022 уч. г\2022-1\Вводные от НГ\Униветс. пед.знаний для родит.2022\Крым в СССР.jpg"/>
          <p:cNvPicPr>
            <a:picLocks noChangeAspect="1" noChangeArrowheads="1"/>
          </p:cNvPicPr>
          <p:nvPr/>
        </p:nvPicPr>
        <p:blipFill>
          <a:blip r:embed="rId2"/>
          <a:srcRect l="24304" r="29968" b="47961"/>
          <a:stretch>
            <a:fillRect/>
          </a:stretch>
        </p:blipFill>
        <p:spPr bwMode="auto">
          <a:xfrm>
            <a:off x="8083425" y="67431"/>
            <a:ext cx="3204839" cy="2735340"/>
          </a:xfrm>
          <a:prstGeom prst="rect">
            <a:avLst/>
          </a:prstGeom>
          <a:noFill/>
        </p:spPr>
      </p:pic>
      <p:pic>
        <p:nvPicPr>
          <p:cNvPr id="2051" name="Picture 3" descr="O:\2021-2022 уч. г\2022-1\Вводные от НГ\Униветс. пед.знаний для родит.2022\Крым в СССР.jpg"/>
          <p:cNvPicPr>
            <a:picLocks noChangeAspect="1" noChangeArrowheads="1"/>
          </p:cNvPicPr>
          <p:nvPr/>
        </p:nvPicPr>
        <p:blipFill>
          <a:blip r:embed="rId2"/>
          <a:srcRect l="3430" t="53333" r="2104" b="3948"/>
          <a:stretch>
            <a:fillRect/>
          </a:stretch>
        </p:blipFill>
        <p:spPr bwMode="auto">
          <a:xfrm>
            <a:off x="1787169" y="3329127"/>
            <a:ext cx="10404831" cy="352887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8"/>
          <a:stretch/>
        </p:blipFill>
        <p:spPr>
          <a:xfrm>
            <a:off x="4620685" y="1435102"/>
            <a:ext cx="2683192" cy="1572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184" y="4564300"/>
            <a:ext cx="2794117" cy="13873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Крыма в Россию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52" y="3657967"/>
            <a:ext cx="5688948" cy="3200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3946" y="662519"/>
            <a:ext cx="10783614" cy="3710091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произошел государственный переворот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Киеве.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условиях форсирования националистических антироссийских настроений в Украине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Россией были предприняты особые меры по защите национальных интересов в сфере военной безопасности РФ.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результате </a:t>
            </a:r>
            <a:r>
              <a:rPr lang="ru-RU" sz="24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общекрымского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референдума, 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прошедшего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16 марта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2014 г.,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основании декларации независимости была провозглашена суверенная Республика Крым, включающая город с особым </a:t>
            </a:r>
            <a:r>
              <a:rPr 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статусом </a:t>
            </a:r>
            <a:r>
              <a:rPr lang="ru-RU" sz="2400" b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Севастополь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" y="4372610"/>
            <a:ext cx="3257769" cy="22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9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4089" y="712068"/>
            <a:ext cx="3266983" cy="15339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Крыма в состав РФ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" b="889"/>
          <a:stretch>
            <a:fillRect/>
          </a:stretch>
        </p:blipFill>
        <p:spPr>
          <a:xfrm>
            <a:off x="8158578" y="4235944"/>
            <a:ext cx="3851589" cy="2471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3694" y="1704514"/>
            <a:ext cx="6533964" cy="4864962"/>
          </a:xfrm>
        </p:spPr>
        <p:txBody>
          <a:bodyPr>
            <a:noAutofit/>
          </a:bodyPr>
          <a:lstStyle/>
          <a:p>
            <a:pPr indent="1970088" algn="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 марта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 г. </a:t>
            </a:r>
            <a:r>
              <a:rPr lang="ru-RU" sz="28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подписан </a:t>
            </a:r>
            <a:r>
              <a:rPr lang="ru-RU" sz="28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договор между Российской Федерацией и Республикой Крым </a:t>
            </a:r>
            <a:r>
              <a:rPr lang="ru-RU" sz="2800" b="1" u="sng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о принятии Республики Крым в состав России</a:t>
            </a:r>
            <a:r>
              <a:rPr lang="ru-RU" sz="28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. В соответствии с договором в составе Российской Федерации образуются новые субъекты —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Республика Крым </a:t>
            </a:r>
            <a:r>
              <a:rPr lang="ru-RU" sz="28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и город федерального значения Севастополь</a:t>
            </a:r>
            <a:r>
              <a:rPr lang="ru-RU" sz="28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02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390" y="4927107"/>
            <a:ext cx="4705165" cy="1078637"/>
          </a:xfrm>
        </p:spPr>
        <p:txBody>
          <a:bodyPr/>
          <a:lstStyle/>
          <a:p>
            <a:r>
              <a:rPr lang="ru-RU" dirty="0" smtClean="0">
                <a:solidFill>
                  <a:srgbClr val="070BB9"/>
                </a:solidFill>
              </a:rPr>
              <a:t>Президент России В.В. Путин. Из Обращения к Федеральному собранию 18 марта 2014 года.</a:t>
            </a:r>
            <a:endParaRPr lang="ru-RU" dirty="0">
              <a:solidFill>
                <a:srgbClr val="070BB9"/>
              </a:solidFill>
            </a:endParaRPr>
          </a:p>
        </p:txBody>
      </p:sp>
      <p:pic>
        <p:nvPicPr>
          <p:cNvPr id="5" name="Picture 4" descr="img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9959" t="4419" r="6002" b="30494"/>
          <a:stretch>
            <a:fillRect/>
          </a:stretch>
        </p:blipFill>
        <p:spPr>
          <a:xfrm>
            <a:off x="6543812" y="579698"/>
            <a:ext cx="5663954" cy="627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img1"/>
          <p:cNvPicPr>
            <a:picLocks noChangeAspect="1" noChangeArrowheads="1"/>
          </p:cNvPicPr>
          <p:nvPr/>
        </p:nvPicPr>
        <p:blipFill>
          <a:blip r:embed="rId2"/>
          <a:srcRect r="51303" b="51082"/>
          <a:stretch>
            <a:fillRect/>
          </a:stretch>
        </p:blipFill>
        <p:spPr bwMode="auto">
          <a:xfrm>
            <a:off x="4145962" y="938568"/>
            <a:ext cx="2299226" cy="17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g1"/>
          <p:cNvPicPr>
            <a:picLocks noChangeAspect="1" noChangeArrowheads="1"/>
          </p:cNvPicPr>
          <p:nvPr/>
        </p:nvPicPr>
        <p:blipFill>
          <a:blip r:embed="rId2"/>
          <a:srcRect t="51297" r="51303"/>
          <a:stretch>
            <a:fillRect/>
          </a:stretch>
        </p:blipFill>
        <p:spPr bwMode="auto">
          <a:xfrm>
            <a:off x="1203068" y="2725444"/>
            <a:ext cx="2864384" cy="21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2670" y="520505"/>
            <a:ext cx="5444197" cy="5651695"/>
          </a:xfrm>
        </p:spPr>
        <p:txBody>
          <a:bodyPr/>
          <a:lstStyle/>
          <a:p>
            <a:r>
              <a:rPr lang="ru-RU" sz="2800" dirty="0" smtClean="0">
                <a:solidFill>
                  <a:srgbClr val="070BB9"/>
                </a:solidFill>
              </a:rPr>
              <a:t>«Так </a:t>
            </a:r>
            <a:r>
              <a:rPr lang="ru-RU" sz="2800" dirty="0">
                <a:solidFill>
                  <a:srgbClr val="070BB9"/>
                </a:solidFill>
              </a:rPr>
              <a:t>получилось, что </a:t>
            </a:r>
            <a:r>
              <a:rPr lang="ru-RU" sz="2800" dirty="0" smtClean="0">
                <a:solidFill>
                  <a:srgbClr val="070BB9"/>
                </a:solidFill>
              </a:rPr>
              <a:t>начало операции </a:t>
            </a:r>
            <a:r>
              <a:rPr lang="ru-RU" sz="2800" dirty="0">
                <a:solidFill>
                  <a:srgbClr val="C00000"/>
                </a:solidFill>
              </a:rPr>
              <a:t>(24.02.2022 – С.М.) </a:t>
            </a:r>
            <a:r>
              <a:rPr lang="ru-RU" sz="2800" dirty="0">
                <a:solidFill>
                  <a:srgbClr val="070BB9"/>
                </a:solidFill>
              </a:rPr>
              <a:t>совпало – совершенно случайно совпало – с днём рождения одного из наших выдающихся военачальников, причисленных к лику святых, – Фёдора Ушакова, который за всю свою блестящую военную карьеру не проиграл ни одного сражения. Он как-то сказал, что грозы сии пойдут во славу России. Так было тогда, так сегодня и так будет всегда</a:t>
            </a:r>
            <a:r>
              <a:rPr lang="ru-RU" sz="2800" dirty="0" smtClean="0">
                <a:solidFill>
                  <a:srgbClr val="070BB9"/>
                </a:solidFill>
              </a:rPr>
              <a:t>!»</a:t>
            </a:r>
            <a:endParaRPr lang="ru-RU" sz="2800" dirty="0">
              <a:solidFill>
                <a:srgbClr val="070BB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" y="520505"/>
            <a:ext cx="5062495" cy="63374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513379" y="6290440"/>
            <a:ext cx="3678621" cy="5675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В.В. Путин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9233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3193" y="0"/>
            <a:ext cx="8215533" cy="1765177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Путин В.В. Выступление по случаю концерта, посвященного восьмой </a:t>
            </a:r>
            <a:r>
              <a:rPr lang="ru-RU" sz="2000" b="1" dirty="0"/>
              <a:t>годовщине воссоединения Крыма с Россией, который состоялся в московском спорткомплексе «Лужники». </a:t>
            </a:r>
            <a:r>
              <a:rPr lang="ru-RU" sz="2000" b="1" dirty="0">
                <a:sym typeface="Symbol" panose="05050102010706020507" pitchFamily="18" charset="2"/>
              </a:rPr>
              <a:t></a:t>
            </a:r>
            <a:r>
              <a:rPr lang="ru-RU" sz="2000" b="1" dirty="0"/>
              <a:t>Электронный ресурс</a:t>
            </a:r>
            <a:r>
              <a:rPr lang="ru-RU" sz="2000" b="1" dirty="0">
                <a:sym typeface="Symbol" panose="05050102010706020507" pitchFamily="18" charset="2"/>
              </a:rPr>
              <a:t></a:t>
            </a:r>
            <a:r>
              <a:rPr lang="ru-RU" sz="2000" b="1" dirty="0"/>
              <a:t>. Режим доступа: </a:t>
            </a:r>
            <a:r>
              <a:rPr lang="ru-RU" sz="2000" b="1" u="sng" dirty="0">
                <a:hlinkClick r:id="rId2"/>
              </a:rPr>
              <a:t>http://www.kremlin.ru/events/president/news/68016</a:t>
            </a:r>
            <a:r>
              <a:rPr lang="ru-RU" sz="2000" b="1" dirty="0"/>
              <a:t> (дата обращения 23.03.2022</a:t>
            </a:r>
            <a:r>
              <a:rPr lang="ru-RU" sz="2000" b="1" dirty="0" smtClean="0"/>
              <a:t>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605" y="3248156"/>
            <a:ext cx="8009207" cy="362663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своей земле, объединённые общей судьбой, – так наверняка думали и этим руководствовались люди, когда шли на референдум в Крыму и Севастополе 18 марта 2014 года. Они жили и живут на своей земле и хотели жить общей судьбой со своей исторической Родиной – с Россией. Они имели на это полное право и достигли своей цели</a:t>
            </a:r>
            <a:r>
              <a:rPr lang="ru-RU" sz="2800" b="1" dirty="0" smtClean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537" y="1625047"/>
            <a:ext cx="3748424" cy="3246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90" y="4997669"/>
            <a:ext cx="4734910" cy="18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0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62291"/>
            <a:ext cx="6073797" cy="29009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087" y="2571096"/>
            <a:ext cx="2373929" cy="89119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Крым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8974" y="3387955"/>
            <a:ext cx="5957859" cy="335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4435" y="987425"/>
            <a:ext cx="7572652" cy="25991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Полуостров Крым расположен на юге Восточной Европы. Занимает очень выгодное географическое и военно-стратегическое положение. На севере Крым соединен узким (7-23 км) </a:t>
            </a:r>
            <a:r>
              <a:rPr lang="ru-RU" sz="2400" dirty="0" err="1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Перекопским</a:t>
            </a:r>
            <a:r>
              <a:rPr lang="ru-RU" sz="2400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 перешейком. С запада и юга Крым омывают Черное море, с востока – Керченский пролив, а с северо-востока – Азовское море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8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2405" y="568702"/>
            <a:ext cx="3932237" cy="57320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1953" y="2139900"/>
            <a:ext cx="5450889" cy="330211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тысячелетии до н.э</a:t>
            </a:r>
            <a:r>
              <a:rPr lang="ru-RU" sz="2000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Крым был населен </a:t>
            </a:r>
            <a:r>
              <a:rPr lang="ru-RU" sz="20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племенами скифов и </a:t>
            </a:r>
            <a:r>
              <a:rPr lang="ru-RU" sz="2000" b="1" dirty="0" err="1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тавров</a:t>
            </a:r>
            <a:r>
              <a:rPr lang="ru-RU" sz="2000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sz="20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появляться греческие колонии. В результате </a:t>
            </a:r>
            <a:r>
              <a:rPr lang="ru-RU" sz="2000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захвата греками </a:t>
            </a:r>
            <a:r>
              <a:rPr lang="ru-RU" sz="20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 веке до н.э. территория полуострова стала частью двух государств – Херсонеса Таврического и </a:t>
            </a:r>
            <a:r>
              <a:rPr lang="ru-RU" sz="2000" b="1" dirty="0" err="1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0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  <a:br>
              <a:rPr lang="ru-RU" sz="20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 веке до н.э. скифы основали город </a:t>
            </a:r>
            <a:r>
              <a:rPr lang="ru-RU" sz="2000" b="1" dirty="0" err="1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Неаполис</a:t>
            </a:r>
            <a:r>
              <a:rPr lang="ru-RU" sz="20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Неаполь Скифский (рядом с современным Симферополем</a:t>
            </a:r>
            <a:r>
              <a:rPr lang="ru-RU" sz="2000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970441" y="5009016"/>
            <a:ext cx="5171036" cy="5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Крым времен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73850" y="1696234"/>
            <a:ext cx="5303838" cy="28224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911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981" y="5025291"/>
            <a:ext cx="3932237" cy="469988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руины Херсонеса.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24" y="3811668"/>
            <a:ext cx="4353059" cy="2899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57230" y="1589334"/>
            <a:ext cx="6814258" cy="3044809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3 века в Крым вторгаются различные племена – готы, гунны, болгары, </a:t>
            </a:r>
            <a:r>
              <a:rPr lang="ru-RU" sz="2800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тюрки. Они разрушили </a:t>
            </a:r>
            <a:r>
              <a:rPr lang="ru-RU" sz="28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античные </a:t>
            </a:r>
            <a:r>
              <a:rPr lang="ru-RU" sz="2800" b="1" dirty="0" smtClean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греческие города</a:t>
            </a:r>
            <a:r>
              <a:rPr lang="ru-RU" sz="2800" b="1" dirty="0">
                <a:solidFill>
                  <a:srgbClr val="070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8 веке Крым становится византийским, часть полуострова принадлежит Хазарскому каганату.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46187" y="701867"/>
            <a:ext cx="3932237" cy="5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истории Крыма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249880" y="4953740"/>
            <a:ext cx="1411549" cy="79899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22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триховая стрелка вправо 6"/>
          <p:cNvSpPr/>
          <p:nvPr/>
        </p:nvSpPr>
        <p:spPr>
          <a:xfrm>
            <a:off x="2902999" y="4802818"/>
            <a:ext cx="4412202" cy="1207363"/>
          </a:xfrm>
          <a:prstGeom prst="stripedRightArrow">
            <a:avLst/>
          </a:prstGeom>
          <a:gradFill>
            <a:gsLst>
              <a:gs pos="900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003" y="4982228"/>
            <a:ext cx="3932237" cy="7349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Фреска В. Васнецова “Крещение святого князя Владимира”.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"/>
          <a:stretch>
            <a:fillRect/>
          </a:stretch>
        </p:blipFill>
        <p:spPr>
          <a:xfrm>
            <a:off x="7340732" y="1103113"/>
            <a:ext cx="4726980" cy="56394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6341" y="2145324"/>
            <a:ext cx="6889073" cy="2559842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9 века в Крым проникают русы, которые, в итоге, разгромили хазар. В </a:t>
            </a:r>
            <a:r>
              <a:rPr lang="ru-RU" sz="2400" b="1" dirty="0" smtClean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988 г. </a:t>
            </a:r>
            <a:r>
              <a:rPr lang="ru-RU" sz="2400" b="1" dirty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здесь крестился русский </a:t>
            </a:r>
            <a:r>
              <a:rPr lang="ru-RU" sz="2400" b="1" dirty="0" smtClean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князь Владимир. Территория полуострова</a:t>
            </a:r>
            <a:r>
              <a:rPr lang="ru-RU" sz="2400" b="1" dirty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бывшая хазарской, вошла в состав русского </a:t>
            </a:r>
            <a:r>
              <a:rPr lang="ru-RU" sz="2400" b="1" dirty="0" err="1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Тмутараканского</a:t>
            </a:r>
            <a:r>
              <a:rPr lang="ru-RU" sz="2400" b="1" dirty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княжества.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69139" y="852787"/>
            <a:ext cx="3932237" cy="5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истории Крыма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4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087" y="4944862"/>
            <a:ext cx="1861773" cy="1069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Генуэзская крепость в Судаке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56" y="4083728"/>
            <a:ext cx="8856839" cy="2629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3607" y="3195961"/>
            <a:ext cx="9691235" cy="116297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24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распада Золотой Орды </a:t>
            </a:r>
            <a:r>
              <a:rPr lang="ru-RU" sz="24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(середина </a:t>
            </a:r>
            <a:r>
              <a:rPr lang="en-US" sz="24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XV</a:t>
            </a:r>
            <a:r>
              <a:rPr lang="ru-RU" sz="24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 в.) Крымское </a:t>
            </a:r>
            <a:r>
              <a:rPr lang="ru-RU" sz="24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ханство </a:t>
            </a:r>
            <a:r>
              <a:rPr lang="ru-RU" sz="24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находилось в вассальной зависимости от Османской империи (с 1475 г.).</a:t>
            </a:r>
            <a:endParaRPr lang="ru-RU" sz="2400" dirty="0" smtClean="0">
              <a:solidFill>
                <a:srgbClr val="070B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270801" y="772888"/>
            <a:ext cx="3932237" cy="5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истории Крыма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 bwMode="auto">
          <a:xfrm>
            <a:off x="3577701" y="1342009"/>
            <a:ext cx="7414333" cy="181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XII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века Крымом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0BB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овладевают половцы, а в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0BB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XIII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0BB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веке – вторгаются монголы, сделавшие его частью Золотой Орды. По договору с ее ханами итальянский город Генуя получает некоторые прибрежные города Крыма.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070BB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7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14" y="1026698"/>
            <a:ext cx="4311582" cy="5667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9810" y="2024148"/>
            <a:ext cx="6462943" cy="4128077"/>
          </a:xfrm>
        </p:spPr>
        <p:txBody>
          <a:bodyPr>
            <a:normAutofit/>
          </a:bodyPr>
          <a:lstStyle/>
          <a:p>
            <a:pPr indent="438150" algn="just"/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С конца </a:t>
            </a:r>
            <a:r>
              <a:rPr lang="en-US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XV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века Крымское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ханство (1443-1783) </a:t>
            </a:r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совершало постоянные набеги на Русское государство и Польшу. Основная цель набегов — захват рабов и их перепродажа на турецких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рынках. Крымский </a:t>
            </a:r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хан </a:t>
            </a:r>
            <a:r>
              <a:rPr lang="ru-RU" sz="2000" b="1" dirty="0" err="1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Давлет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Гирей в мае 1571 г. </a:t>
            </a:r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 армией </a:t>
            </a:r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из 40 тысяч всадников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сжёг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московский посад, погибло и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было уведено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в рабство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множество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людей. В 1572  г. русское войско под командованием М.И. Воротынского нанесло сокрушительное поражение крымчакам. Однако их набеги в южные пределы России, в последующем, происходили неоднократно.</a:t>
            </a:r>
          </a:p>
          <a:p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024761" y="5885896"/>
            <a:ext cx="2645545" cy="79899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315" y="5913059"/>
            <a:ext cx="1752491" cy="57320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1593 г.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82707" y="1021463"/>
            <a:ext cx="3932237" cy="5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истории Крыма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90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3784" y="4961110"/>
            <a:ext cx="3932237" cy="57524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Торелли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«Победа Екатерины II над турками».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64" y="3400148"/>
            <a:ext cx="5476467" cy="3253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00133" y="827102"/>
            <a:ext cx="8292767" cy="341642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В период правления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Екатерины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Великой,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в результате русско-турецкой войны (1768-1774 гг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.),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Крым по условиям </a:t>
            </a:r>
            <a:r>
              <a:rPr lang="ru-RU" sz="2000" b="1" dirty="0" err="1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Кючук-Кайнарджийского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 мирного договора получил независимость от османов и, позднее, в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1783 году </a:t>
            </a:r>
            <a:r>
              <a:rPr lang="ru-RU" sz="2000" b="1" i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был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включен в состав Российской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империи </a:t>
            </a:r>
            <a:r>
              <a:rPr lang="ru-RU" sz="2000" b="1" i="1" dirty="0" smtClean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(закреплено </a:t>
            </a:r>
            <a:r>
              <a:rPr lang="ru-RU" sz="2000" b="1" i="1" dirty="0" err="1" smtClean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Ясским</a:t>
            </a:r>
            <a:r>
              <a:rPr lang="ru-RU" sz="2000" b="1" i="1" dirty="0" smtClean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м.д. 1791 г</a:t>
            </a:r>
            <a:r>
              <a:rPr lang="ru-RU" sz="2000" b="1" i="1" dirty="0" smtClean="0">
                <a:solidFill>
                  <a:srgbClr val="070B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присоединения Крыма к России на его территорию вошли русские войска, вблизи развалин древнего Херсонеса был заложен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 Севастополь</a:t>
            </a:r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Представители крымской знати вошли </a:t>
            </a:r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в состав российского дворянства и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принимали </a:t>
            </a:r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участие в 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управлении </a:t>
            </a:r>
            <a:r>
              <a:rPr lang="ru-RU" sz="2000" b="1" dirty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вновь созданной Таврической области</a:t>
            </a:r>
            <a:r>
              <a:rPr lang="ru-RU" sz="2000" b="1" dirty="0" smtClean="0">
                <a:solidFill>
                  <a:srgbClr val="070BB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0921" y="568702"/>
            <a:ext cx="1402672" cy="117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истории Крыма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8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2.1.3. 2018 Презент.</Template>
  <TotalTime>1095</TotalTime>
  <Words>979</Words>
  <Application>Microsoft Office PowerPoint</Application>
  <PresentationFormat>Широкоэкранный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Symbol</vt:lpstr>
      <vt:lpstr>Times New Roman</vt:lpstr>
      <vt:lpstr>Шаблон5</vt:lpstr>
      <vt:lpstr>Крым в исторической судьбе России</vt:lpstr>
      <vt:lpstr>Путин В.В. Выступление по случаю концерта, посвященного восьмой годовщине воссоединения Крыма с Россией, который состоялся в московском спорткомплексе «Лужники». Электронный ресурс. Режим доступа: http://www.kremlin.ru/events/president/news/68016 (дата обращения 23.03.2022)</vt:lpstr>
      <vt:lpstr>Полуостров Крым</vt:lpstr>
      <vt:lpstr>Из истории Крыма</vt:lpstr>
      <vt:lpstr>На фото: руины Херсонеса.</vt:lpstr>
      <vt:lpstr>Фреска В. Васнецова “Крещение святого князя Владимира”.</vt:lpstr>
      <vt:lpstr>Генуэзская крепость в Судаке</vt:lpstr>
      <vt:lpstr>Карта 1593 г. </vt:lpstr>
      <vt:lpstr>Картина Стефано Торелли «Победа Екатерины II над турками».</vt:lpstr>
      <vt:lpstr>Картина В. Нестеренко “Оборона Севастополя”,</vt:lpstr>
      <vt:lpstr>Презентация PowerPoint</vt:lpstr>
      <vt:lpstr>Презентация PowerPoint</vt:lpstr>
      <vt:lpstr>Крым в годы Великой Отечественной войны</vt:lpstr>
      <vt:lpstr>Из истории Крыма</vt:lpstr>
      <vt:lpstr>Презентация PowerPoint</vt:lpstr>
      <vt:lpstr>Возвращение Крыма в Россию</vt:lpstr>
      <vt:lpstr>Возвращение Крыма в состав РФ</vt:lpstr>
      <vt:lpstr>Президент России В.В. Путин. Из Обращения к Федеральному собранию 18 марта 2014 года.</vt:lpstr>
      <vt:lpstr>«Так получилось, что начало операции (24.02.2022 – С.М.) совпало – совершенно случайно совпало – с днём рождения одного из наших выдающихся военачальников, причисленных к лику святых, – Фёдора Ушакова, который за всю свою блестящую военную карьеру не проиграл ни одного сражения. Он как-то сказал, что грозы сии пойдут во славу России. Так было тогда, так сегодня и так будет всегда!»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Галия Миниахметова</dc:creator>
  <cp:lastModifiedBy>кгд</cp:lastModifiedBy>
  <cp:revision>106</cp:revision>
  <dcterms:created xsi:type="dcterms:W3CDTF">2014-08-28T17:23:59Z</dcterms:created>
  <dcterms:modified xsi:type="dcterms:W3CDTF">2022-03-25T12:31:44Z</dcterms:modified>
</cp:coreProperties>
</file>